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71" r:id="rId5"/>
    <p:sldId id="260" r:id="rId6"/>
    <p:sldId id="262" r:id="rId7"/>
    <p:sldId id="264" r:id="rId8"/>
    <p:sldId id="265" r:id="rId9"/>
    <p:sldId id="268" r:id="rId10"/>
    <p:sldId id="273" r:id="rId11"/>
    <p:sldId id="279" r:id="rId12"/>
    <p:sldId id="294" r:id="rId13"/>
    <p:sldId id="295" r:id="rId14"/>
    <p:sldId id="296" r:id="rId15"/>
    <p:sldId id="297" r:id="rId16"/>
    <p:sldId id="275" r:id="rId17"/>
    <p:sldId id="276" r:id="rId18"/>
    <p:sldId id="277" r:id="rId19"/>
    <p:sldId id="278" r:id="rId20"/>
    <p:sldId id="280" r:id="rId21"/>
    <p:sldId id="281" r:id="rId22"/>
    <p:sldId id="289" r:id="rId23"/>
    <p:sldId id="290" r:id="rId24"/>
    <p:sldId id="293" r:id="rId25"/>
    <p:sldId id="298" r:id="rId26"/>
    <p:sldId id="299" r:id="rId27"/>
    <p:sldId id="301" r:id="rId28"/>
    <p:sldId id="302" r:id="rId29"/>
    <p:sldId id="303" r:id="rId3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D647-EC12-4DB8-8299-44A8277DD601}" type="datetimeFigureOut">
              <a:rPr lang="pl-PL" smtClean="0"/>
              <a:t>27.04.2018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6DB2-B53E-4FBD-8FF5-4BEA4CE31A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53312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D647-EC12-4DB8-8299-44A8277DD601}" type="datetimeFigureOut">
              <a:rPr lang="pl-PL" smtClean="0"/>
              <a:t>27.04.2018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6DB2-B53E-4FBD-8FF5-4BEA4CE31A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25365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D647-EC12-4DB8-8299-44A8277DD601}" type="datetimeFigureOut">
              <a:rPr lang="pl-PL" smtClean="0"/>
              <a:t>27.04.2018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6DB2-B53E-4FBD-8FF5-4BEA4CE31A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77301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D647-EC12-4DB8-8299-44A8277DD601}" type="datetimeFigureOut">
              <a:rPr lang="pl-PL" smtClean="0"/>
              <a:t>27.04.2018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6DB2-B53E-4FBD-8FF5-4BEA4CE31A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23715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D647-EC12-4DB8-8299-44A8277DD601}" type="datetimeFigureOut">
              <a:rPr lang="pl-PL" smtClean="0"/>
              <a:t>27.04.2018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6DB2-B53E-4FBD-8FF5-4BEA4CE31A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95647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D647-EC12-4DB8-8299-44A8277DD601}" type="datetimeFigureOut">
              <a:rPr lang="pl-PL" smtClean="0"/>
              <a:t>27.04.2018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6DB2-B53E-4FBD-8FF5-4BEA4CE31A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5201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D647-EC12-4DB8-8299-44A8277DD601}" type="datetimeFigureOut">
              <a:rPr lang="pl-PL" smtClean="0"/>
              <a:t>27.04.2018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6DB2-B53E-4FBD-8FF5-4BEA4CE31A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37543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D647-EC12-4DB8-8299-44A8277DD601}" type="datetimeFigureOut">
              <a:rPr lang="pl-PL" smtClean="0"/>
              <a:t>27.04.2018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6DB2-B53E-4FBD-8FF5-4BEA4CE31A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851477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D647-EC12-4DB8-8299-44A8277DD601}" type="datetimeFigureOut">
              <a:rPr lang="pl-PL" smtClean="0"/>
              <a:t>27.04.2018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6DB2-B53E-4FBD-8FF5-4BEA4CE31A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346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D647-EC12-4DB8-8299-44A8277DD601}" type="datetimeFigureOut">
              <a:rPr lang="pl-PL" smtClean="0"/>
              <a:t>27.04.2018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6DB2-B53E-4FBD-8FF5-4BEA4CE31A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71728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D647-EC12-4DB8-8299-44A8277DD601}" type="datetimeFigureOut">
              <a:rPr lang="pl-PL" smtClean="0"/>
              <a:t>27.04.2018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4F6DB2-B53E-4FBD-8FF5-4BEA4CE31A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9655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7D647-EC12-4DB8-8299-44A8277DD601}" type="datetimeFigureOut">
              <a:rPr lang="pl-PL" smtClean="0"/>
              <a:t>27.04.2018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4F6DB2-B53E-4FBD-8FF5-4BEA4CE31A9A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40350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Nowelizacja ustawy prawo o stowarzyszeniach i nadzór </a:t>
            </a:r>
            <a:r>
              <a:rPr lang="pl-PL"/>
              <a:t>nad stowarzyszeniami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601983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Osobowość prawna stowarzyszeń zwykłych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Stowarzyszenie zwykłe może we własnym imieniu nabywać prawa, w tym własność i inne prawa rzeczowe, zaciągać zobowiązania, pozywać i być pozywane.</a:t>
            </a:r>
          </a:p>
          <a:p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667501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Każdy członek odpowiada za zobowiązania stowarzyszenia zwykłego bez ograniczeń całym swoim majątkiem solidarnie z pozostałymi członkami oraz ze stowarzyszeniem. Odpowiedzialność ta powstaje z chwilą, gdy egzekucja z majątku stowarzyszenia zwykłego okaże się bezskuteczna.</a:t>
            </a:r>
          </a:p>
        </p:txBody>
      </p:sp>
    </p:spTree>
    <p:extLst>
      <p:ext uri="{BB962C8B-B14F-4D97-AF65-F5344CB8AC3E}">
        <p14:creationId xmlns:p14="http://schemas.microsoft.com/office/powerpoint/2010/main" val="3809128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Reprezentacja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Stowarzyszenie zwykłe reprezentuje przedstawiciel reprezentujący stowarzyszenie zwykłe albo zarząd.</a:t>
            </a:r>
          </a:p>
          <a:p>
            <a:r>
              <a:rPr lang="pl-PL" dirty="0"/>
              <a:t>Podejmowanie przez przedstawiciela reprezentującego stowarzyszenie zwykłe albo zarząd czynności przekraczających zakres zwykłego zarządu wymaga uprzedniej zgody wszystkich członków stowarzyszenia zwykłego oraz udzielenia przez nich pełnomocnictwa do dokonania tych czynności.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76383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b="1" dirty="0"/>
              <a:t>Czynnościami przekraczającymi zakres zwykłego zarządu są w szczególności:</a:t>
            </a:r>
          </a:p>
          <a:p>
            <a:r>
              <a:rPr lang="pl-PL" dirty="0"/>
              <a:t>nabycie oraz zbycie nieruchomości lub prawa użytkowania wieczystego,</a:t>
            </a:r>
          </a:p>
          <a:p>
            <a:r>
              <a:rPr lang="pl-PL" dirty="0"/>
              <a:t>ustanowienie ograniczonego prawa rzeczowego (np. użytkowanie, zastaw, hipoteka),</a:t>
            </a:r>
          </a:p>
          <a:p>
            <a:r>
              <a:rPr lang="pl-PL" dirty="0"/>
              <a:t>zawarcie umowy kredytu albo pożyczki,</a:t>
            </a:r>
          </a:p>
          <a:p>
            <a:r>
              <a:rPr lang="pl-PL" dirty="0"/>
              <a:t>przejęcie długu, uznanie długu, zwolnienie z długu, przystąpienie do długu, zawarcie umowy poręczenia lub zawarcie innej podobnej umowy,</a:t>
            </a:r>
          </a:p>
          <a:p>
            <a:r>
              <a:rPr lang="pl-PL" dirty="0"/>
              <a:t>zaciągnięcie innych zobowiązań przekraczających wartość 10 000 zł.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71901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Stowarzyszenie zwykłe nie może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powoływać terenowych jednostek organizacyjnych,</a:t>
            </a:r>
          </a:p>
          <a:p>
            <a:r>
              <a:rPr lang="pl-PL" dirty="0"/>
              <a:t>zrzeszać osób prawnych,</a:t>
            </a:r>
          </a:p>
          <a:p>
            <a:r>
              <a:rPr lang="pl-PL" dirty="0"/>
              <a:t>prowadzić działalności gospodarczej,</a:t>
            </a:r>
          </a:p>
          <a:p>
            <a:r>
              <a:rPr lang="pl-PL" dirty="0"/>
              <a:t>prowadzić odpłatnej działalności pożytku publicznego.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337399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Stowarzyszenie zwykłe uzyskuje środki na działalność ze składek członkowskich, darowizn, spadków, zapisów, dochodów z majątku stowarzyszenia oraz ofiarności publicznej.</a:t>
            </a:r>
          </a:p>
          <a:p>
            <a:r>
              <a:rPr lang="pl-PL" dirty="0"/>
              <a:t>może otrzymywać dotacje na zasadach określonych w odrębnych przepisach.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425400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Zasady tworzenia 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pl-PL" dirty="0"/>
              <a:t>Osoby w liczbie co najmniej trzech, zamierzające założyć stowarzyszenie zwykłe:</a:t>
            </a:r>
          </a:p>
          <a:p>
            <a:r>
              <a:rPr lang="pl-PL" dirty="0"/>
              <a:t>uchwalają regulamin działalności, </a:t>
            </a:r>
          </a:p>
          <a:p>
            <a:r>
              <a:rPr lang="pl-PL" dirty="0"/>
              <a:t>określający w szczególności nazwę stowarzyszenia zwykłego, </a:t>
            </a:r>
          </a:p>
          <a:p>
            <a:r>
              <a:rPr lang="pl-PL" dirty="0"/>
              <a:t>cel lub cele, </a:t>
            </a:r>
          </a:p>
          <a:p>
            <a:r>
              <a:rPr lang="pl-PL" dirty="0"/>
              <a:t>teren i środki działania, </a:t>
            </a:r>
          </a:p>
          <a:p>
            <a:r>
              <a:rPr lang="pl-PL" dirty="0"/>
              <a:t>siedzibę, </a:t>
            </a:r>
          </a:p>
          <a:p>
            <a:r>
              <a:rPr lang="pl-PL" dirty="0"/>
              <a:t>przedstawiciela reprezentującego stowarzyszenie zwykłe albo </a:t>
            </a:r>
            <a:r>
              <a:rPr lang="pl-PL" b="1" dirty="0"/>
              <a:t>zarząd</a:t>
            </a:r>
            <a:r>
              <a:rPr lang="pl-PL" dirty="0"/>
              <a:t>, </a:t>
            </a:r>
          </a:p>
          <a:p>
            <a:r>
              <a:rPr lang="pl-PL" dirty="0"/>
              <a:t>zasady dokonywania zmian regulaminu działalności, sposób nabycia i utraty członkostwa,</a:t>
            </a:r>
            <a:r>
              <a:rPr lang="pl-PL" b="1" dirty="0"/>
              <a:t> </a:t>
            </a:r>
            <a:r>
              <a:rPr lang="pl-PL" dirty="0"/>
              <a:t>a także sposób rozwiązania stowarzyszenia zwykłego</a:t>
            </a:r>
          </a:p>
        </p:txBody>
      </p:sp>
    </p:spTree>
    <p:extLst>
      <p:ext uri="{BB962C8B-B14F-4D97-AF65-F5344CB8AC3E}">
        <p14:creationId xmlns:p14="http://schemas.microsoft.com/office/powerpoint/2010/main" val="35363473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b="1" dirty="0"/>
              <a:t>Organy w stowarzyszeniu zwykłym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Stowarzyszenie zwykłe, </a:t>
            </a:r>
            <a:r>
              <a:rPr lang="pl-PL" b="1" dirty="0"/>
              <a:t>które zamierza posiadać zarząd</a:t>
            </a:r>
            <a:r>
              <a:rPr lang="pl-PL" dirty="0"/>
              <a:t>, </a:t>
            </a:r>
          </a:p>
          <a:p>
            <a:r>
              <a:rPr lang="pl-PL" dirty="0"/>
              <a:t>określa w regulaminie działalności tryb jego wyboru oraz uzupełniania składu, </a:t>
            </a:r>
          </a:p>
          <a:p>
            <a:r>
              <a:rPr lang="pl-PL" dirty="0"/>
              <a:t>kompetencje, warunki ważności jego uchwał oraz sposób reprezentowania stowarzyszenia zwykłego, w szczególności zaciągania zobowiązań majątkowych.</a:t>
            </a:r>
          </a:p>
        </p:txBody>
      </p:sp>
    </p:spTree>
    <p:extLst>
      <p:ext uri="{BB962C8B-B14F-4D97-AF65-F5344CB8AC3E}">
        <p14:creationId xmlns:p14="http://schemas.microsoft.com/office/powerpoint/2010/main" val="332769838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Stowarzyszenie zwykłe, </a:t>
            </a:r>
            <a:r>
              <a:rPr lang="pl-PL" b="1" dirty="0"/>
              <a:t>które zamierza posiadać organ kontroli wewnętrznej</a:t>
            </a:r>
            <a:r>
              <a:rPr lang="pl-PL" dirty="0"/>
              <a:t>, określa w regulaminie działalności tryb jego wyboru, uzupełniania składu oraz jego kompetencje.</a:t>
            </a:r>
          </a:p>
        </p:txBody>
      </p:sp>
    </p:spTree>
    <p:extLst>
      <p:ext uri="{BB962C8B-B14F-4D97-AF65-F5344CB8AC3E}">
        <p14:creationId xmlns:p14="http://schemas.microsoft.com/office/powerpoint/2010/main" val="327456494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Rejestracja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Przedstawiciel reprezentujący stowarzyszenie zwykłe albo zarząd składają na piśmie organowi nadzorującemu właściwemu ze względu na siedzibę stowarzyszenia zwykłego wniosek o wpis do ewidencji stowarzyszeń zwykłych dołączając:</a:t>
            </a:r>
          </a:p>
          <a:p>
            <a:r>
              <a:rPr lang="pl-PL" dirty="0"/>
              <a:t>1)     regulamin działalności,</a:t>
            </a:r>
          </a:p>
          <a:p>
            <a:r>
              <a:rPr lang="pl-PL" dirty="0"/>
              <a:t>2)     listę założycieli stowarzyszenia zwykłego, zawierającą ich imiona i nazwiska, datę i miejsce urodzenia, miejsce zamieszkania oraz własnoręczne podpisy założycieli,</a:t>
            </a:r>
          </a:p>
          <a:p>
            <a:r>
              <a:rPr lang="pl-PL" dirty="0"/>
              <a:t>3)     imię i nazwisko, adres zamieszkania oraz numer PESEL przedstawiciela reprezentującego stowarzyszenie zwykłe albo członków zarządu,</a:t>
            </a:r>
          </a:p>
        </p:txBody>
      </p:sp>
    </p:spTree>
    <p:extLst>
      <p:ext uri="{BB962C8B-B14F-4D97-AF65-F5344CB8AC3E}">
        <p14:creationId xmlns:p14="http://schemas.microsoft.com/office/powerpoint/2010/main" val="2658594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Zmiany dot. członków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Stowarzyszenie opiera działalność na pracy społecznej swoich członków. </a:t>
            </a:r>
          </a:p>
          <a:p>
            <a:r>
              <a:rPr lang="pl-PL" dirty="0"/>
              <a:t>Do prowadzenia swych spraw stowarzyszenie może zatrudniać pracowników, w tym swoich członków,</a:t>
            </a:r>
          </a:p>
          <a:p>
            <a:r>
              <a:rPr lang="pl-PL" dirty="0"/>
              <a:t>Statut stowarzyszenia może zawierać  możliwość otrzymywania przez członków zarządu wynagrodzenia za czynności wykonywane w związku z pełnioną funkcją.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0446972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4)     imię i nazwisko, adres zamieszkania oraz numer PESEL członków organu kontroli wewnętrznej, o ile regulamin działalności przewiduje ten organ,</a:t>
            </a:r>
          </a:p>
          <a:p>
            <a:r>
              <a:rPr lang="pl-PL" dirty="0"/>
              <a:t>5)     adres siedziby stowarzyszenia zwykłego.</a:t>
            </a:r>
          </a:p>
          <a:p>
            <a:r>
              <a:rPr lang="pl-PL" dirty="0"/>
              <a:t>Jeżeli wniosek o wpis składa zarząd, podpisują go wszyscy członkowie zarządu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235202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Powstanie stowarzyszenia zwykłego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Stowarzyszenie zwykłe powstaje i może rozpocząć działalność z chwilą wpisu do ewidencji.</a:t>
            </a:r>
          </a:p>
        </p:txBody>
      </p:sp>
    </p:spTree>
    <p:extLst>
      <p:ext uri="{BB962C8B-B14F-4D97-AF65-F5344CB8AC3E}">
        <p14:creationId xmlns:p14="http://schemas.microsoft.com/office/powerpoint/2010/main" val="23170819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Zgłaszanie zmian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Stowarzyszenie zwykłe składa organowi nadzorującemu, w terminie 7 dni od dnia wystąpienia zdarzenia uzasadniającego zmianę danych, wniosek o zamieszczenie w ewidencji zmienionych danych, załączając dokumenty stanowiące podstawę zmiany. </a:t>
            </a:r>
          </a:p>
          <a:p>
            <a:r>
              <a:rPr lang="pl-PL" dirty="0"/>
              <a:t>Przepisy o wpisie do ewidencji stosuje się odpowiednio.</a:t>
            </a:r>
          </a:p>
        </p:txBody>
      </p:sp>
    </p:spTree>
    <p:extLst>
      <p:ext uri="{BB962C8B-B14F-4D97-AF65-F5344CB8AC3E}">
        <p14:creationId xmlns:p14="http://schemas.microsoft.com/office/powerpoint/2010/main" val="26156736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Stowarzyszenie zwykłe ma obowiązek informować o zmianie adresu zamieszkania:</a:t>
            </a:r>
          </a:p>
          <a:p>
            <a:r>
              <a:rPr lang="pl-PL" dirty="0"/>
              <a:t> przedstawiciela,</a:t>
            </a:r>
          </a:p>
          <a:p>
            <a:r>
              <a:rPr lang="pl-PL" dirty="0"/>
              <a:t> osób z zarządu,</a:t>
            </a:r>
          </a:p>
          <a:p>
            <a:r>
              <a:rPr lang="pl-PL" dirty="0"/>
              <a:t> organu nadzoru.</a:t>
            </a:r>
          </a:p>
        </p:txBody>
      </p:sp>
    </p:spTree>
    <p:extLst>
      <p:ext uri="{BB962C8B-B14F-4D97-AF65-F5344CB8AC3E}">
        <p14:creationId xmlns:p14="http://schemas.microsoft.com/office/powerpoint/2010/main" val="233883125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Przekształcenie stowarzyszenia zwykłego w rejestrowe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l-PL" dirty="0"/>
              <a:t>Stowarzyszenie zwykłe liczące co najmniej siedmiu członków, może przekształcić się w stowarzyszenie.</a:t>
            </a:r>
          </a:p>
          <a:p>
            <a:r>
              <a:rPr lang="pl-PL" dirty="0"/>
              <a:t>Przekształcenie stowarzyszenia zwykłego wymaga zgody wszystkich członków stowarzyszenia zwykłego, wyrażonej w drodze uchwały, zawierającej:</a:t>
            </a:r>
          </a:p>
          <a:p>
            <a:r>
              <a:rPr lang="pl-PL" dirty="0"/>
              <a:t>1)     nazwę i siedzibę stowarzyszenia,</a:t>
            </a:r>
          </a:p>
          <a:p>
            <a:r>
              <a:rPr lang="pl-PL" dirty="0"/>
              <a:t>2)     powołanie władz stowarzyszenia,</a:t>
            </a:r>
          </a:p>
          <a:p>
            <a:r>
              <a:rPr lang="pl-PL" dirty="0"/>
              <a:t>3)     przyjęcie statutu stowarzyszenia, który stanowi załącznik do uchwały,</a:t>
            </a:r>
          </a:p>
          <a:p>
            <a:r>
              <a:rPr lang="pl-PL" dirty="0"/>
              <a:t>4)     sprawozdanie finansowe stowarzyszenia zwykłego sporządzone na określony dzień w miesiącu poprzedzającym podjęcie uchwały o przekształceniu, które stanowi załącznik do uchwały.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15051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Informację o podjęciu uchwały o przekształceniu przedstawiciel reprezentujący stowarzyszenie zwykłe albo zarząd stowarzyszenia niezwłocznie podaje do publicznej wiadomości oraz zawiadamia o podjęciu tej uchwały wierzycieli stowarzyszenia zwykłego.</a:t>
            </a:r>
          </a:p>
        </p:txBody>
      </p:sp>
    </p:spTree>
    <p:extLst>
      <p:ext uri="{BB962C8B-B14F-4D97-AF65-F5344CB8AC3E}">
        <p14:creationId xmlns:p14="http://schemas.microsoft.com/office/powerpoint/2010/main" val="19874210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Stowarzyszenie zwykłe zawiadamia członków o zamiarze przekształcenia nie później niż na miesiąc przed planowanym dniem podjęcia uchwały o przekształceniu.</a:t>
            </a:r>
          </a:p>
          <a:p>
            <a:r>
              <a:rPr lang="pl-PL" dirty="0"/>
              <a:t>Do zawiadomienia należy dołączyć:</a:t>
            </a:r>
          </a:p>
          <a:p>
            <a:r>
              <a:rPr lang="pl-PL" dirty="0"/>
              <a:t>1)     projekt statutu stowarzyszenia,</a:t>
            </a:r>
          </a:p>
          <a:p>
            <a:r>
              <a:rPr lang="pl-PL" dirty="0"/>
              <a:t>2)     informacje o aktywach i pasywach stowarzyszenia zwykłego.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988539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pl-PL" dirty="0"/>
              <a:t>Wniosek o wpis stowarzyszenia do Krajowego Rejestru Sądowego składają i podpisują wszyscy członkowie zarządu. </a:t>
            </a:r>
          </a:p>
          <a:p>
            <a:r>
              <a:rPr lang="pl-PL" dirty="0"/>
              <a:t>Do wniosku dołącza się uchwałę o przekształceniu wraz z zaświadczeniem o wpisie stowarzyszenia zwykłego do ewidencji, wydanym nie wcześniej niż na 3 miesiące przed dniem podjęcia uchwały o przekształceniu.</a:t>
            </a:r>
          </a:p>
          <a:p>
            <a:r>
              <a:rPr lang="pl-PL" b="1" dirty="0"/>
              <a:t>Stowarzyszenie zwykłe zostaje rozwiązane bez przeprowadzenia postępowania likwidacyjnego </a:t>
            </a:r>
            <a:r>
              <a:rPr lang="pl-PL" dirty="0"/>
              <a:t>z chwilą wpisu stowarzyszenia do Krajowego Rejestru Sądowego.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290275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l-PL" dirty="0"/>
              <a:t>Z chwilą wpisu stowarzyszenia do Krajowego Rejestru Sądowego wstępuje ono we wszystkie prawa i obowiązki stowarzyszenia zwykłego, a członkowie stowarzyszenia zwykłego stają się członkami stowarzyszenia.</a:t>
            </a:r>
          </a:p>
          <a:p>
            <a:r>
              <a:rPr lang="pl-PL" dirty="0"/>
              <a:t>Ujawnienie w księgach wieczystych lub rejestrach publicznych przejścia na stowarzyszenie praw ujawnionych w tych księgach lub rejestrach następuje na wniosek stowarzyszenia.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73171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Członkowie przekształcanego stowarzyszenia zwykłego odpowiadają na dotychczasowych zasadach, solidarnie ze stowarzyszeniem za zobowiązania stowarzyszenia zwykłego, powstałe przed dniem przekształcenia, przez okres roku, licząc od dnia przekształcenia. Odpowiedzialność ta powstaje z chwilą, gdy egzekucja z majątku stowarzyszenia okaże się bezskuteczna.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94227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Ważne przy podpisywaniu umów z członkiem zarządu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 umowach między stowarzyszeniem a członkiem zarządu (oraz w sporach z nim), </a:t>
            </a:r>
          </a:p>
          <a:p>
            <a:r>
              <a:rPr lang="pl-PL" dirty="0"/>
              <a:t>stowarzyszenie reprezentuje członek organu kontroli wewnętrznej wskazany w uchwale tego organu,</a:t>
            </a:r>
          </a:p>
          <a:p>
            <a:r>
              <a:rPr lang="pl-PL" dirty="0"/>
              <a:t>lub pełnomocnik powołany uchwałą walnego zebrania członków (zebrania delegatów)</a:t>
            </a:r>
          </a:p>
        </p:txBody>
      </p:sp>
    </p:spTree>
    <p:extLst>
      <p:ext uri="{BB962C8B-B14F-4D97-AF65-F5344CB8AC3E}">
        <p14:creationId xmlns:p14="http://schemas.microsoft.com/office/powerpoint/2010/main" val="37684075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B80BCE2-1A6C-4AB7-8258-B9307C144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7C3CB64-B1FD-4789-8EEB-525D8A89DC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Osoba ta wykonuje obowiązki do czasu odwołania,</a:t>
            </a:r>
          </a:p>
          <a:p>
            <a:r>
              <a:rPr lang="pl-PL" dirty="0"/>
              <a:t>W przypadku wyboru pełnomocnika/pełnomocniczki spośród członków walnego zebrania nie wskazuje się członków zarządu.</a:t>
            </a:r>
          </a:p>
        </p:txBody>
      </p:sp>
    </p:spTree>
    <p:extLst>
      <p:ext uri="{BB962C8B-B14F-4D97-AF65-F5344CB8AC3E}">
        <p14:creationId xmlns:p14="http://schemas.microsoft.com/office/powerpoint/2010/main" val="541414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Założenie stowarzyszenia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Zmniejszenie ilości założycieli do 7 osób,</a:t>
            </a:r>
          </a:p>
          <a:p>
            <a:r>
              <a:rPr lang="pl-PL" dirty="0"/>
              <a:t>To także minimalna ilość osób potrzebna do tego, żeby  stowarzyszenie istniało.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834807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dirty="0"/>
              <a:t>Zarząd stowarzyszenia ma obowiązek </a:t>
            </a:r>
            <a:r>
              <a:rPr lang="pl-PL" b="1" dirty="0"/>
              <a:t>niezwłocznie</a:t>
            </a:r>
            <a:r>
              <a:rPr lang="pl-PL" dirty="0"/>
              <a:t> zawiadomić sąd rejestrowy o zmianie statutu. </a:t>
            </a:r>
          </a:p>
          <a:p>
            <a:r>
              <a:rPr lang="pl-PL" dirty="0"/>
              <a:t>W sprawie wpisu zmiany statutu stowarzyszenia do Krajowego Rejestru Sądowego stosuje się odpowiednio zasady i tryb przewidziane dla wpisu stowarzyszenia do tego rejestru.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56705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Nadzór nad stowarzyszeniami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pl-PL" dirty="0"/>
              <a:t>Organ nadzorujący sprawuje nadzór nad działalnością stowarzyszeń wyłącznie w zakresie zgodności ich działania z przepisami prawa i postanowieniami statutu.</a:t>
            </a:r>
          </a:p>
          <a:p>
            <a:r>
              <a:rPr lang="pl-PL" dirty="0"/>
              <a:t>Organ nadzorujący ma prawo w wyznaczonym terminie żądać:</a:t>
            </a:r>
          </a:p>
          <a:p>
            <a:r>
              <a:rPr lang="pl-PL" dirty="0"/>
              <a:t>1)     dostarczenia przez zarząd stowarzyszenia </a:t>
            </a:r>
            <a:r>
              <a:rPr lang="pl-PL" b="1" dirty="0"/>
              <a:t>odpisów uchwał</a:t>
            </a:r>
            <a:r>
              <a:rPr lang="pl-PL" dirty="0"/>
              <a:t> walnego zebrania członków (zebrania delegatów),</a:t>
            </a:r>
          </a:p>
          <a:p>
            <a:r>
              <a:rPr lang="pl-PL" dirty="0"/>
              <a:t>2)     niezbędnych wyjaśnień od władz stowarzyszenia.</a:t>
            </a:r>
          </a:p>
          <a:p>
            <a:r>
              <a:rPr lang="pl-PL" dirty="0"/>
              <a:t>Organ nadzorujący jest obowiązany wskazać uzasadnienie</a:t>
            </a:r>
          </a:p>
        </p:txBody>
      </p:sp>
    </p:spTree>
    <p:extLst>
      <p:ext uri="{BB962C8B-B14F-4D97-AF65-F5344CB8AC3E}">
        <p14:creationId xmlns:p14="http://schemas.microsoft.com/office/powerpoint/2010/main" val="42002528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/>
              <a:t>W przypadku niezastosowania się stowarzyszenia do żądań organu nadzoru - sąd, na wniosek organu nadzorującego, może nałożyć grzywnę w wysokości jednorazowo nieprzekraczającej 5 000 zł.</a:t>
            </a:r>
          </a:p>
          <a:p>
            <a:r>
              <a:rPr lang="pl-PL" dirty="0"/>
              <a:t>Od grzywny można zwolnić, jeżeli po jej wymierzeniu stowarzyszenie niezwłocznie zastosuje się do żądań organu nadzorującego. Stowarzyszenie, w terminie 7 dni, może wystąpić do sądu o zwolnienie od grzywny</a:t>
            </a:r>
          </a:p>
        </p:txBody>
      </p:sp>
    </p:spTree>
    <p:extLst>
      <p:ext uri="{BB962C8B-B14F-4D97-AF65-F5344CB8AC3E}">
        <p14:creationId xmlns:p14="http://schemas.microsoft.com/office/powerpoint/2010/main" val="826119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Do 20 maja 2018 stowarzyszenia mają obowiązek dostosowania statutów do nowych przepisów,</a:t>
            </a:r>
          </a:p>
          <a:p>
            <a:r>
              <a:rPr lang="pl-PL" dirty="0"/>
              <a:t>stowarzyszenia zwykłe działające na podstawie przepisów dotychczasowych są obowiązane dokonać wpisu do ewidencji stowarzyszeń zwykłych,</a:t>
            </a:r>
          </a:p>
          <a:p>
            <a:r>
              <a:rPr lang="pl-PL" dirty="0"/>
              <a:t>brak wpisu skutkuje rozwiązaniem stowarzyszenia zwykłego z mocy prawa.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00871374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364</TotalTime>
  <Words>946</Words>
  <Application>Microsoft Office PowerPoint</Application>
  <PresentationFormat>Pokaz na ekranie (4:3)</PresentationFormat>
  <Paragraphs>95</Paragraphs>
  <Slides>29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2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29</vt:i4>
      </vt:variant>
    </vt:vector>
  </HeadingPairs>
  <TitlesOfParts>
    <vt:vector size="32" baseType="lpstr">
      <vt:lpstr>Arial</vt:lpstr>
      <vt:lpstr>Calibri</vt:lpstr>
      <vt:lpstr>Motyw pakietu Office</vt:lpstr>
      <vt:lpstr>Nowelizacja ustawy prawo o stowarzyszeniach i nadzór nad stowarzyszeniami</vt:lpstr>
      <vt:lpstr>Zmiany dot. członków</vt:lpstr>
      <vt:lpstr>Ważne przy podpisywaniu umów z członkiem zarządu</vt:lpstr>
      <vt:lpstr>Prezentacja programu PowerPoint</vt:lpstr>
      <vt:lpstr>Założenie stowarzyszenia</vt:lpstr>
      <vt:lpstr>Prezentacja programu PowerPoint</vt:lpstr>
      <vt:lpstr>Nadzór nad stowarzyszeniami</vt:lpstr>
      <vt:lpstr>Prezentacja programu PowerPoint</vt:lpstr>
      <vt:lpstr>Prezentacja programu PowerPoint</vt:lpstr>
      <vt:lpstr>Osobowość prawna stowarzyszeń zwykłych</vt:lpstr>
      <vt:lpstr>Prezentacja programu PowerPoint</vt:lpstr>
      <vt:lpstr>Reprezentacja</vt:lpstr>
      <vt:lpstr>Prezentacja programu PowerPoint</vt:lpstr>
      <vt:lpstr>Stowarzyszenie zwykłe nie może </vt:lpstr>
      <vt:lpstr>Prezentacja programu PowerPoint</vt:lpstr>
      <vt:lpstr>Zasady tworzenia </vt:lpstr>
      <vt:lpstr>Organy w stowarzyszeniu zwykłym</vt:lpstr>
      <vt:lpstr>Prezentacja programu PowerPoint</vt:lpstr>
      <vt:lpstr>Rejestracja</vt:lpstr>
      <vt:lpstr>Prezentacja programu PowerPoint</vt:lpstr>
      <vt:lpstr>Powstanie stowarzyszenia zwykłego</vt:lpstr>
      <vt:lpstr>Zgłaszanie zmian</vt:lpstr>
      <vt:lpstr>Prezentacja programu PowerPoint</vt:lpstr>
      <vt:lpstr>Przekształcenie stowarzyszenia zwykłego w rejestrowe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Nowelizacja ustawy prawo o stowarzyszeniach i nadzór</dc:title>
  <dc:creator>Windows User</dc:creator>
  <cp:lastModifiedBy>Artur Gluzinski</cp:lastModifiedBy>
  <cp:revision>48</cp:revision>
  <dcterms:created xsi:type="dcterms:W3CDTF">2016-01-12T15:12:00Z</dcterms:created>
  <dcterms:modified xsi:type="dcterms:W3CDTF">2018-04-27T04:22:22Z</dcterms:modified>
</cp:coreProperties>
</file>